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media/image2.jpeg" ContentType="image/jpeg"/>
  <Override PartName="/ppt/media/image3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B59660"/>
              </a:solidFill>
              <a:prstDash val="solid"/>
              <a:miter lim="400000"/>
            </a:ln>
          </a:left>
          <a:right>
            <a:ln w="12700" cap="flat">
              <a:solidFill>
                <a:srgbClr val="B59660"/>
              </a:solidFill>
              <a:prstDash val="solid"/>
              <a:miter lim="400000"/>
            </a:ln>
          </a:right>
          <a:top>
            <a:ln w="127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solidFill>
                <a:srgbClr val="B59660"/>
              </a:solidFill>
              <a:prstDash val="solid"/>
              <a:miter lim="400000"/>
            </a:ln>
          </a:bottom>
          <a:insideH>
            <a:ln w="12700" cap="flat">
              <a:solidFill>
                <a:srgbClr val="B59660"/>
              </a:solidFill>
              <a:prstDash val="solid"/>
              <a:miter lim="400000"/>
            </a:ln>
          </a:insideH>
          <a:insideV>
            <a:ln w="12700" cap="flat">
              <a:solidFill>
                <a:srgbClr val="B5966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F8E8A">
              <a:alpha val="80000"/>
            </a:srgbClr>
          </a:solidFill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11000"/>
            </a:srgbClr>
          </a:solidFill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19200" y="2946400"/>
            <a:ext cx="21958300" cy="40894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19200" y="7327900"/>
            <a:ext cx="21958300" cy="19685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Image"/>
          <p:cNvSpPr/>
          <p:nvPr>
            <p:ph type="pic" sz="half" idx="21"/>
          </p:nvPr>
        </p:nvSpPr>
        <p:spPr>
          <a:xfrm>
            <a:off x="11723140" y="6570950"/>
            <a:ext cx="11849101" cy="78457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Image"/>
          <p:cNvSpPr/>
          <p:nvPr>
            <p:ph type="pic" sz="half" idx="22"/>
          </p:nvPr>
        </p:nvSpPr>
        <p:spPr>
          <a:xfrm>
            <a:off x="12224066" y="-483729"/>
            <a:ext cx="11569701" cy="772741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7" name="Image"/>
          <p:cNvSpPr/>
          <p:nvPr>
            <p:ph type="pic" idx="23"/>
          </p:nvPr>
        </p:nvSpPr>
        <p:spPr>
          <a:xfrm>
            <a:off x="660400" y="-3810000"/>
            <a:ext cx="12005733" cy="18008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–Johnny Appleseed"/>
          <p:cNvSpPr txBox="1"/>
          <p:nvPr>
            <p:ph type="body" sz="quarter" idx="21"/>
          </p:nvPr>
        </p:nvSpPr>
        <p:spPr>
          <a:xfrm>
            <a:off x="3835400" y="9334500"/>
            <a:ext cx="166878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4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6" name="“Type a quote here”"/>
          <p:cNvSpPr txBox="1"/>
          <p:nvPr>
            <p:ph type="body" sz="quarter" idx="22"/>
          </p:nvPr>
        </p:nvSpPr>
        <p:spPr>
          <a:xfrm>
            <a:off x="3835400" y="5924550"/>
            <a:ext cx="16687800" cy="1104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</a:lvl1pPr>
          </a:lstStyle>
          <a:p>
            <a:pPr/>
            <a:r>
              <a:t>“Type a quote here” 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/>
          <p:nvPr>
            <p:ph type="pic" idx="21"/>
          </p:nvPr>
        </p:nvSpPr>
        <p:spPr>
          <a:xfrm>
            <a:off x="-2298700" y="-1143000"/>
            <a:ext cx="27432000" cy="1682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21"/>
          </p:nvPr>
        </p:nvSpPr>
        <p:spPr>
          <a:xfrm>
            <a:off x="8331200" y="-647700"/>
            <a:ext cx="7797800" cy="11696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Image"/>
          <p:cNvSpPr/>
          <p:nvPr>
            <p:ph type="pic" idx="22"/>
          </p:nvPr>
        </p:nvSpPr>
        <p:spPr>
          <a:xfrm>
            <a:off x="10388141" y="-774700"/>
            <a:ext cx="15839321" cy="1057910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Image"/>
          <p:cNvSpPr/>
          <p:nvPr>
            <p:ph type="pic" sz="half" idx="23"/>
          </p:nvPr>
        </p:nvSpPr>
        <p:spPr>
          <a:xfrm>
            <a:off x="533400" y="-889000"/>
            <a:ext cx="7797800" cy="1165013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3" name="Title Text"/>
          <p:cNvSpPr txBox="1"/>
          <p:nvPr>
            <p:ph type="title"/>
          </p:nvPr>
        </p:nvSpPr>
        <p:spPr>
          <a:xfrm>
            <a:off x="1219200" y="9550400"/>
            <a:ext cx="21958300" cy="20066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sz="quarter" idx="1"/>
          </p:nvPr>
        </p:nvSpPr>
        <p:spPr>
          <a:xfrm>
            <a:off x="1219200" y="11531600"/>
            <a:ext cx="21958300" cy="1803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"/>
          <p:cNvSpPr/>
          <p:nvPr>
            <p:ph type="pic" idx="21"/>
          </p:nvPr>
        </p:nvSpPr>
        <p:spPr>
          <a:xfrm>
            <a:off x="508000" y="-1244600"/>
            <a:ext cx="23368472" cy="1143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3" name="Title Text"/>
          <p:cNvSpPr txBox="1"/>
          <p:nvPr>
            <p:ph type="title"/>
          </p:nvPr>
        </p:nvSpPr>
        <p:spPr>
          <a:xfrm>
            <a:off x="1219200" y="9550400"/>
            <a:ext cx="21958300" cy="20066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sz="quarter" idx="1"/>
          </p:nvPr>
        </p:nvSpPr>
        <p:spPr>
          <a:xfrm>
            <a:off x="1219200" y="11531600"/>
            <a:ext cx="21958300" cy="1803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/>
          <p:nvPr>
            <p:ph type="title"/>
          </p:nvPr>
        </p:nvSpPr>
        <p:spPr>
          <a:xfrm>
            <a:off x="1219200" y="4762500"/>
            <a:ext cx="21958300" cy="416560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Image"/>
          <p:cNvSpPr/>
          <p:nvPr>
            <p:ph type="pic" sz="half" idx="21"/>
          </p:nvPr>
        </p:nvSpPr>
        <p:spPr>
          <a:xfrm>
            <a:off x="14871700" y="209550"/>
            <a:ext cx="8585200" cy="12877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Title Text"/>
          <p:cNvSpPr txBox="1"/>
          <p:nvPr>
            <p:ph type="title"/>
          </p:nvPr>
        </p:nvSpPr>
        <p:spPr>
          <a:xfrm>
            <a:off x="1219200" y="2336800"/>
            <a:ext cx="13487400" cy="49149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half" idx="1"/>
          </p:nvPr>
        </p:nvSpPr>
        <p:spPr>
          <a:xfrm>
            <a:off x="1219200" y="7607300"/>
            <a:ext cx="13487400" cy="50546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Image"/>
          <p:cNvSpPr/>
          <p:nvPr>
            <p:ph type="pic" sz="half" idx="21"/>
          </p:nvPr>
        </p:nvSpPr>
        <p:spPr>
          <a:xfrm>
            <a:off x="15506700" y="2260600"/>
            <a:ext cx="7988300" cy="1198245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9" name="Body Level One…"/>
          <p:cNvSpPr txBox="1"/>
          <p:nvPr>
            <p:ph type="body" sz="half" idx="1"/>
          </p:nvPr>
        </p:nvSpPr>
        <p:spPr>
          <a:xfrm>
            <a:off x="1219200" y="3695700"/>
            <a:ext cx="13512800" cy="9105900"/>
          </a:xfrm>
          <a:prstGeom prst="rect">
            <a:avLst/>
          </a:prstGeom>
        </p:spPr>
        <p:txBody>
          <a:bodyPr/>
          <a:lstStyle>
            <a:lvl1pPr marL="571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1pPr>
            <a:lvl2pPr marL="1143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2pPr>
            <a:lvl3pPr marL="1714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3pPr>
            <a:lvl4pPr marL="2286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4pPr>
            <a:lvl5pPr marL="2857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Body Level One…"/>
          <p:cNvSpPr txBox="1"/>
          <p:nvPr>
            <p:ph type="body" idx="1"/>
          </p:nvPr>
        </p:nvSpPr>
        <p:spPr>
          <a:xfrm>
            <a:off x="1219200" y="914400"/>
            <a:ext cx="21958300" cy="118999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219200" y="215900"/>
            <a:ext cx="21958300" cy="276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219200" y="3695700"/>
            <a:ext cx="21958300" cy="910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6100" y="13220700"/>
            <a:ext cx="419100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>
                <a:solidFill>
                  <a:srgbClr val="FFFFFF">
                    <a:alpha val="95000"/>
                  </a:srgb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9pPr>
    </p:titleStyle>
    <p:bodyStyle>
      <a:lvl1pPr marL="7493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1pPr>
      <a:lvl2pPr marL="14986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2pPr>
      <a:lvl3pPr marL="22479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3pPr>
      <a:lvl4pPr marL="29972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4pPr>
      <a:lvl5pPr marL="37465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5pPr>
      <a:lvl6pPr marL="44958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6pPr>
      <a:lvl7pPr marL="52451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7pPr>
      <a:lvl8pPr marL="59944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8pPr>
      <a:lvl9pPr marL="67437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318500" y="482600"/>
            <a:ext cx="7772400" cy="8915400"/>
          </a:xfrm>
          <a:prstGeom prst="rect">
            <a:avLst/>
          </a:prstGeom>
        </p:spPr>
      </p:pic>
      <p:pic>
        <p:nvPicPr>
          <p:cNvPr id="132" name="Image" descr="Image"/>
          <p:cNvPicPr>
            <a:picLocks noChangeAspect="0"/>
          </p:cNvPicPr>
          <p:nvPr>
            <p:ph type="pic" idx="22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6116300" y="482600"/>
            <a:ext cx="7772400" cy="8915400"/>
          </a:xfrm>
          <a:prstGeom prst="rect">
            <a:avLst/>
          </a:prstGeom>
        </p:spPr>
      </p:pic>
      <p:pic>
        <p:nvPicPr>
          <p:cNvPr id="133" name="Image" descr="Image"/>
          <p:cNvPicPr>
            <a:picLocks noChangeAspect="0"/>
          </p:cNvPicPr>
          <p:nvPr>
            <p:ph type="pic" idx="23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20700" y="482129"/>
            <a:ext cx="7772400" cy="8915401"/>
          </a:xfrm>
          <a:prstGeom prst="rect">
            <a:avLst/>
          </a:prstGeom>
        </p:spPr>
      </p:pic>
      <p:sp>
        <p:nvSpPr>
          <p:cNvPr id="134" name="Another Café in Seou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Another Café in Seoul</a:t>
            </a:r>
          </a:p>
        </p:txBody>
      </p:sp>
      <p:sp>
        <p:nvSpPr>
          <p:cNvPr id="135" name="H.H.Le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H.H.Lee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Image" descr="Image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5494000" y="3632200"/>
            <a:ext cx="8013700" cy="9246793"/>
          </a:xfrm>
          <a:prstGeom prst="rect">
            <a:avLst/>
          </a:prstGeom>
        </p:spPr>
      </p:pic>
      <p:sp>
        <p:nvSpPr>
          <p:cNvPr id="138" name="Qu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</a:t>
            </a:r>
          </a:p>
        </p:txBody>
      </p:sp>
      <p:sp>
        <p:nvSpPr>
          <p:cNvPr id="139" name="Café is a popular retirement plan in South Korea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t>Café is a popular retirement plan in South Korea.</a:t>
            </a:r>
          </a:p>
          <a:p>
            <a:pPr lvl="1">
              <a:buBlip>
                <a:blip r:embed="rId3"/>
              </a:buBlip>
            </a:pPr>
            <a:r>
              <a:t>5.7 billion dollar industry</a:t>
            </a:r>
          </a:p>
          <a:p>
            <a:pPr lvl="1">
              <a:buBlip>
                <a:blip r:embed="rId3"/>
              </a:buBlip>
            </a:pPr>
            <a:r>
              <a:t>average adult drinks 353 cups of coffee per year</a:t>
            </a:r>
          </a:p>
          <a:p>
            <a:pPr>
              <a:buBlip>
                <a:blip r:embed="rId3"/>
              </a:buBlip>
            </a:pPr>
            <a:r>
              <a:t>However, coffee shop market reached the saturation point in 2018 (Hyundai Research Institute).</a:t>
            </a:r>
          </a:p>
          <a:p>
            <a:pPr>
              <a:buBlip>
                <a:blip r:embed="rId3"/>
              </a:buBlip>
            </a:pPr>
            <a:r>
              <a:t>So where should we set up a cafe in a city saturated with big and small coffee shops?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onsulting the exper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Consulting the experts </a:t>
            </a:r>
          </a:p>
        </p:txBody>
      </p:sp>
      <p:sp>
        <p:nvSpPr>
          <p:cNvPr id="142" name="According to commercial property expert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41806" indent="-741806" defTabSz="817244">
              <a:spcBef>
                <a:spcPts val="5800"/>
              </a:spcBef>
              <a:buBlip>
                <a:blip r:embed="rId2"/>
              </a:buBlip>
              <a:defRPr sz="5940"/>
            </a:pPr>
            <a:r>
              <a:t>According to commercial property experts:</a:t>
            </a:r>
          </a:p>
          <a:p>
            <a:pPr lvl="1" marL="1483613" indent="-741806" defTabSz="817244">
              <a:spcBef>
                <a:spcPts val="5800"/>
              </a:spcBef>
              <a:buBlip>
                <a:blip r:embed="rId2"/>
              </a:buBlip>
              <a:defRPr sz="5940"/>
            </a:pPr>
            <a:r>
              <a:t>Traffic-Rent Tradeoff: target the edge of commercial district for foot traffic + cheaper rent.</a:t>
            </a:r>
          </a:p>
          <a:p>
            <a:pPr lvl="1" marL="1483613" indent="-741806" defTabSz="817244">
              <a:spcBef>
                <a:spcPts val="5800"/>
              </a:spcBef>
              <a:buBlip>
                <a:blip r:embed="rId2"/>
              </a:buBlip>
              <a:defRPr sz="5940"/>
            </a:pPr>
            <a:r>
              <a:t>Don’t set up near malls — Goliath competitor.  </a:t>
            </a:r>
          </a:p>
          <a:p>
            <a:pPr lvl="1" marL="1483613" indent="-741806" defTabSz="817244">
              <a:spcBef>
                <a:spcPts val="5800"/>
              </a:spcBef>
              <a:buBlip>
                <a:blip r:embed="rId2"/>
              </a:buBlip>
              <a:defRPr sz="5940"/>
            </a:pPr>
            <a:r>
              <a:t>Avoid competitor within 200-300m radius.</a:t>
            </a:r>
          </a:p>
          <a:p>
            <a:pPr lvl="1" marL="1483613" indent="-741806" defTabSz="817244">
              <a:spcBef>
                <a:spcPts val="5800"/>
              </a:spcBef>
              <a:buBlip>
                <a:blip r:embed="rId2"/>
              </a:buBlip>
              <a:defRPr sz="5940"/>
            </a:pPr>
            <a:r>
              <a:t>Office complex and university is a boost.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search Go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Goal </a:t>
            </a:r>
          </a:p>
        </p:txBody>
      </p:sp>
      <p:sp>
        <p:nvSpPr>
          <p:cNvPr id="145" name="Based on the expert advice, we will look for a district with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Based on the expert advice, we will look for a </a:t>
            </a:r>
            <a:r>
              <a:rPr b="1"/>
              <a:t>district</a:t>
            </a:r>
            <a:r>
              <a:t> with  </a:t>
            </a:r>
          </a:p>
          <a:p>
            <a:pPr lvl="1">
              <a:buBlip>
                <a:blip r:embed="rId2"/>
              </a:buBlip>
            </a:pPr>
            <a:r>
              <a:t>One or more universities in the vicinity. </a:t>
            </a:r>
          </a:p>
          <a:p>
            <a:pPr lvl="1">
              <a:buBlip>
                <a:blip r:embed="rId2"/>
              </a:buBlip>
            </a:pPr>
            <a:r>
              <a:t>Less malls. </a:t>
            </a:r>
          </a:p>
          <a:p>
            <a:pPr lvl="1">
              <a:buBlip>
                <a:blip r:embed="rId2"/>
              </a:buBlip>
            </a:pPr>
            <a:r>
              <a:t>Less coffee shop saturation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creenshot 2020-08-20 at 2.44.05 AM.png" descr="Screenshot 2020-08-20 at 2.44.05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3887" y="866685"/>
            <a:ext cx="17931302" cy="11982630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Blue: University…"/>
          <p:cNvSpPr txBox="1"/>
          <p:nvPr/>
        </p:nvSpPr>
        <p:spPr>
          <a:xfrm>
            <a:off x="19293702" y="1390952"/>
            <a:ext cx="3870272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37091" indent="-437091" algn="l">
              <a:buSzPct val="40000"/>
              <a:buBlip>
                <a:blip r:embed="rId3"/>
              </a:buBlip>
              <a:defRPr sz="2900"/>
            </a:pPr>
            <a:r>
              <a:rPr>
                <a:solidFill>
                  <a:schemeClr val="accent1">
                    <a:hueOff val="40199"/>
                    <a:satOff val="4101"/>
                    <a:lumOff val="-20642"/>
                  </a:schemeClr>
                </a:solidFill>
              </a:rPr>
              <a:t>Blue</a:t>
            </a:r>
            <a:r>
              <a:t>: University</a:t>
            </a:r>
          </a:p>
          <a:p>
            <a:pPr marL="437091" indent="-437091" algn="l">
              <a:buSzPct val="40000"/>
              <a:buBlip>
                <a:blip r:embed="rId3"/>
              </a:buBlip>
              <a:defRPr sz="2900"/>
            </a:pPr>
            <a:r>
              <a:rPr>
                <a:solidFill>
                  <a:schemeClr val="accent5">
                    <a:satOff val="18430"/>
                    <a:lumOff val="-14768"/>
                  </a:schemeClr>
                </a:solidFill>
              </a:rPr>
              <a:t>Red</a:t>
            </a:r>
            <a:r>
              <a:t>: Mall</a:t>
            </a:r>
          </a:p>
          <a:p>
            <a:pPr marL="437091" indent="-437091" algn="l">
              <a:buSzPct val="40000"/>
              <a:buBlip>
                <a:blip r:embed="rId3"/>
              </a:buBlip>
              <a:defRPr sz="2900"/>
            </a:pPr>
            <a:r>
              <a:rPr>
                <a:solidFill>
                  <a:schemeClr val="accent3"/>
                </a:solidFill>
              </a:rPr>
              <a:t>Yellow to Red</a:t>
            </a:r>
            <a:r>
              <a:t> : Coffee shop density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commend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Recommendation </a:t>
            </a:r>
          </a:p>
        </p:txBody>
      </p:sp>
      <p:sp>
        <p:nvSpPr>
          <p:cNvPr id="151" name="Based on the above criteria, we recommend the following three eastern districts, not too far from the center of Seoul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Based on the above criteria, we recommend the following three eastern districts, not too far from the center of Seoul: </a:t>
            </a:r>
          </a:p>
          <a:p>
            <a:pPr lvl="1">
              <a:buBlip>
                <a:blip r:embed="rId2"/>
              </a:buBlip>
            </a:pPr>
            <a:r>
              <a:t>Seongbuk-gu</a:t>
            </a:r>
          </a:p>
          <a:p>
            <a:pPr lvl="1">
              <a:buBlip>
                <a:blip r:embed="rId2"/>
              </a:buBlip>
            </a:pPr>
            <a:r>
              <a:t> Dongdaemun-gu</a:t>
            </a:r>
          </a:p>
          <a:p>
            <a:pPr lvl="1">
              <a:buBlip>
                <a:blip r:embed="rId2"/>
              </a:buBlip>
            </a:pPr>
            <a:r>
              <a:t>Seongdong-gu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546056"/>
      </a:dk1>
      <a:lt1>
        <a:srgbClr val="600C52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000000"/>
      </a:dk1>
      <a:lt1>
        <a:srgbClr val="FFFFFF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